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6"/>
  </p:notesMasterIdLst>
  <p:handoutMasterIdLst>
    <p:handoutMasterId r:id="rId17"/>
  </p:handoutMasterIdLst>
  <p:sldIdLst>
    <p:sldId id="256" r:id="rId5"/>
    <p:sldId id="261" r:id="rId6"/>
    <p:sldId id="277" r:id="rId7"/>
    <p:sldId id="262" r:id="rId8"/>
    <p:sldId id="289" r:id="rId9"/>
    <p:sldId id="264" r:id="rId10"/>
    <p:sldId id="258" r:id="rId11"/>
    <p:sldId id="278" r:id="rId12"/>
    <p:sldId id="282" r:id="rId13"/>
    <p:sldId id="275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  <p:cmAuthor id="4" name="Shay Morad" initials="SM" lastIdx="1" clrIdx="3">
    <p:extLst>
      <p:ext uri="{19B8F6BF-5375-455C-9EA6-DF929625EA0E}">
        <p15:presenceInfo xmlns:p15="http://schemas.microsoft.com/office/powerpoint/2012/main" userId="c4a114254bc71f4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4" autoAdjust="0"/>
    <p:restoredTop sz="94609" autoAdjust="0"/>
  </p:normalViewPr>
  <p:slideViewPr>
    <p:cSldViewPr snapToGrid="0">
      <p:cViewPr varScale="1">
        <p:scale>
          <a:sx n="110" d="100"/>
          <a:sy n="110" d="100"/>
        </p:scale>
        <p:origin x="648" y="108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5/29/2025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5/29/2025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Year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Year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 dirty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 dirty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5756781-A599-0594-4502-A54BC85E87F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38199" y="2136775"/>
            <a:ext cx="10515599" cy="369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39" y="4452257"/>
            <a:ext cx="4941771" cy="1122202"/>
          </a:xfrm>
        </p:spPr>
        <p:txBody>
          <a:bodyPr/>
          <a:lstStyle/>
          <a:p>
            <a:r>
              <a:rPr lang="en-US" dirty="0"/>
              <a:t>Med-assist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58903" y="5689976"/>
            <a:ext cx="4941770" cy="396660"/>
          </a:xfrm>
        </p:spPr>
        <p:txBody>
          <a:bodyPr/>
          <a:lstStyle/>
          <a:p>
            <a:r>
              <a:rPr lang="en-US" dirty="0"/>
              <a:t>Smarter hospital flow, with AI at your side.</a:t>
            </a:r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6B839F07-25CB-77C5-884C-CB3109C25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9355" y="3814356"/>
            <a:ext cx="3043644" cy="304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1671639"/>
            <a:ext cx="5111750" cy="120491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013166"/>
            <a:ext cx="5111750" cy="2194968"/>
          </a:xfr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r>
              <a:rPr lang="en-US" sz="1600" b="1" dirty="0"/>
              <a:t>MedAssist AI</a:t>
            </a:r>
            <a:r>
              <a:rPr lang="en-US" sz="1600" dirty="0"/>
              <a:t> is a hospital assistant built to tackle one of the most pressing challenges in healthcare - delayed patient discharge.</a:t>
            </a:r>
            <a:br>
              <a:rPr lang="en-US" sz="1600" dirty="0"/>
            </a:br>
            <a:r>
              <a:rPr lang="en-US" sz="1600" dirty="0"/>
              <a:t>By combining real clinical insights, live hospital data, and AI-powered reasoning, we help hospitals detect overloads, suggest early discharges, and notify staff in real time.</a:t>
            </a:r>
            <a:br>
              <a:rPr lang="en-US" sz="1600" dirty="0"/>
            </a:br>
            <a:r>
              <a:rPr lang="en-US" sz="1600" dirty="0"/>
              <a:t>Our tool is safe, explainable, and ready to make an immediate operational impact.</a:t>
            </a:r>
            <a:br>
              <a:rPr lang="en-US" sz="1600" dirty="0"/>
            </a:br>
            <a:r>
              <a:rPr lang="en-US" sz="1600" dirty="0"/>
              <a:t>With MedAssist AI, hospitals can improve patient flow, reduce staff strain, and give families peace of mind.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8C8B5-F6EC-489B-BD0F-CD89A73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EA823-8519-4F9D-81FA-367313107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MedAssist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FF51B-0E28-4171-AE7C-A31AAB42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/>
              <a:t>10</a:t>
            </a:r>
          </a:p>
        </p:txBody>
      </p:sp>
      <p:pic>
        <p:nvPicPr>
          <p:cNvPr id="17" name="תמונה 16">
            <a:extLst>
              <a:ext uri="{FF2B5EF4-FFF2-40B4-BE49-F238E27FC236}">
                <a16:creationId xmlns:a16="http://schemas.microsoft.com/office/drawing/2014/main" id="{99848491-CD98-9E92-4255-6D3916099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853" y="-424291"/>
            <a:ext cx="3043644" cy="304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199" y="3238103"/>
            <a:ext cx="6008915" cy="2004161"/>
          </a:xfrm>
        </p:spPr>
        <p:txBody>
          <a:bodyPr>
            <a:normAutofit/>
          </a:bodyPr>
          <a:lstStyle/>
          <a:p>
            <a:r>
              <a:rPr lang="en-US" sz="1600" b="1" dirty="0"/>
              <a:t>Thank you for your time and attention.</a:t>
            </a:r>
            <a:br>
              <a:rPr lang="en-US" sz="1600" dirty="0"/>
            </a:br>
            <a:r>
              <a:rPr lang="en-US" sz="1600" dirty="0"/>
              <a:t>We welcome your feedback, questions, and collaboration.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A7980-C870-4C9A-84FA-4120D8AF5D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dirty="0"/>
              <a:t>MedAssist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r>
              <a:rPr lang="en-US" dirty="0"/>
              <a:t>11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D9867DF3-F654-0620-5F28-BDCBB9F84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853" y="-424291"/>
            <a:ext cx="3043644" cy="304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6808"/>
            <a:ext cx="4082142" cy="585788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520611"/>
            <a:ext cx="2476138" cy="636245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 algn="ctr"/>
            <a:r>
              <a:rPr lang="en-US" dirty="0"/>
              <a:t>Beds stay full longer than needed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FF1291-56EB-4A7B-A198-1D91F9ECC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8841" y="2546855"/>
            <a:ext cx="3064476" cy="717078"/>
          </a:xfrm>
        </p:spPr>
        <p:txBody>
          <a:bodyPr/>
          <a:lstStyle/>
          <a:p>
            <a:pPr algn="ctr"/>
            <a:r>
              <a:rPr lang="en-US" sz="1500" dirty="0"/>
              <a:t>Delays create downstream overload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84E21C-7534-4FB5-9709-F7D1A1103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527" y="3693406"/>
            <a:ext cx="2556873" cy="514350"/>
          </a:xfrm>
        </p:spPr>
        <p:txBody>
          <a:bodyPr/>
          <a:lstStyle/>
          <a:p>
            <a:pPr algn="ctr"/>
            <a:r>
              <a:rPr lang="en-US" dirty="0"/>
              <a:t>Nurses rely on manual tracking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594564-4FC6-401A-8586-44735EE819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13011" y="4766236"/>
            <a:ext cx="2888524" cy="514350"/>
          </a:xfrm>
        </p:spPr>
        <p:txBody>
          <a:bodyPr/>
          <a:lstStyle/>
          <a:p>
            <a:pPr algn="ctr"/>
            <a:r>
              <a:rPr lang="en-US" dirty="0"/>
              <a:t>Doctors agree: </a:t>
            </a:r>
            <a:br>
              <a:rPr lang="en-US" dirty="0"/>
            </a:br>
            <a:r>
              <a:rPr lang="en-US" dirty="0"/>
              <a:t>this is a real need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5" y="1594478"/>
            <a:ext cx="5539095" cy="1010842"/>
          </a:xfrm>
        </p:spPr>
        <p:txBody>
          <a:bodyPr>
            <a:normAutofit/>
          </a:bodyPr>
          <a:lstStyle/>
          <a:p>
            <a:r>
              <a:rPr lang="en-US" sz="1600" dirty="0"/>
              <a:t>Discharge decisions often happen hours, sometimes days later than medically necessary.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6CE8C6-E12D-4A0D-8553-7FFA31941D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8" y="2682564"/>
            <a:ext cx="5539095" cy="1010842"/>
          </a:xfrm>
        </p:spPr>
        <p:txBody>
          <a:bodyPr>
            <a:normAutofit/>
          </a:bodyPr>
          <a:lstStyle/>
          <a:p>
            <a:r>
              <a:rPr lang="en-US" sz="1600" dirty="0"/>
              <a:t>ERs and other wards back up when patients can't be transferred or admitted in time.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C7D5285-85DF-4331-A6FA-1AE847CA4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6937" y="3755394"/>
            <a:ext cx="5539095" cy="1010842"/>
          </a:xfrm>
        </p:spPr>
        <p:txBody>
          <a:bodyPr>
            <a:normAutofit/>
          </a:bodyPr>
          <a:lstStyle/>
          <a:p>
            <a:r>
              <a:rPr lang="en-US" sz="1600" dirty="0"/>
              <a:t>Staff must monitor dozens of patients and detect readiness by memory or notes.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2D305EF-9A88-496B-BFC1-D589A01EE3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5279" y="4824430"/>
            <a:ext cx="5539095" cy="1010842"/>
          </a:xfrm>
        </p:spPr>
        <p:txBody>
          <a:bodyPr>
            <a:normAutofit/>
          </a:bodyPr>
          <a:lstStyle/>
          <a:p>
            <a:r>
              <a:rPr lang="en-US" sz="1600" dirty="0"/>
              <a:t>We spoke with hospital staff who confirmed the pain and said they’d use this today.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0BF6865-7FAE-4B56-A995-ADF1582DCC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312B71A-5E84-41DE-9754-5F6291F6D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/>
          <a:lstStyle/>
          <a:p>
            <a:r>
              <a:rPr lang="en-US" dirty="0"/>
              <a:t>MedAssist AI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554" y="357051"/>
            <a:ext cx="4691574" cy="957943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ea typeface="+mn-ea"/>
                <a:cs typeface="+mn-cs"/>
              </a:rPr>
              <a:t>INSIGHTS FROM prof. Michael rosenberg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554" y="1602377"/>
            <a:ext cx="5355772" cy="4753972"/>
          </a:xfrm>
        </p:spPr>
        <p:txBody>
          <a:bodyPr>
            <a:normAutofit/>
          </a:bodyPr>
          <a:lstStyle/>
          <a:p>
            <a:r>
              <a:rPr lang="en-US" sz="1800" b="1" dirty="0"/>
              <a:t>Q: </a:t>
            </a:r>
            <a:r>
              <a:rPr lang="en-US" sz="1800" dirty="0"/>
              <a:t>Does delayed discharge impact hospital flow?</a:t>
            </a:r>
            <a:br>
              <a:rPr lang="en-US" sz="1800" dirty="0"/>
            </a:br>
            <a:r>
              <a:rPr lang="en-US" sz="1800" b="1" dirty="0"/>
              <a:t>A: </a:t>
            </a:r>
            <a:r>
              <a:rPr lang="en-US" sz="1800" dirty="0"/>
              <a:t>“Yes, absolutely.”</a:t>
            </a:r>
          </a:p>
          <a:p>
            <a:r>
              <a:rPr lang="en-US" sz="1800" b="1" dirty="0"/>
              <a:t>Q: </a:t>
            </a:r>
            <a:r>
              <a:rPr lang="en-US" sz="1800" dirty="0"/>
              <a:t>How many staff members, on average, take part in the decision to release a single patient and how long does it take?</a:t>
            </a:r>
            <a:br>
              <a:rPr lang="en-US" sz="1800" b="1" dirty="0"/>
            </a:br>
            <a:r>
              <a:rPr lang="en-US" sz="1800" b="1" dirty="0"/>
              <a:t>A: </a:t>
            </a:r>
            <a:r>
              <a:rPr lang="en-US" sz="1800" dirty="0"/>
              <a:t>“It depends on the treating doctor’s decision, but usually the treating doctor, attending nurse and head nurse…. It takes at least 3-4 hours a day… just to get an evaluation” </a:t>
            </a:r>
          </a:p>
          <a:p>
            <a:r>
              <a:rPr lang="en-US" sz="1800" b="1" dirty="0"/>
              <a:t>Q: </a:t>
            </a:r>
            <a:r>
              <a:rPr lang="en-US" sz="1800" dirty="0"/>
              <a:t>Are all clinical patient data fully documented in EMR system?</a:t>
            </a:r>
            <a:br>
              <a:rPr lang="en-US" sz="1800" dirty="0"/>
            </a:br>
            <a:r>
              <a:rPr lang="en-US" sz="1800" b="1" dirty="0"/>
              <a:t>A: </a:t>
            </a:r>
            <a:r>
              <a:rPr lang="en-US" sz="1800" dirty="0"/>
              <a:t>“Yes, all of it.”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69DF042-37C5-4E09-AA4C-AA66649C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 dirty="0"/>
              <a:t>MedAssist AI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5900" y="2563123"/>
            <a:ext cx="4031945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INTELLIGENT DECISIONS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/>
          <a:p>
            <a:r>
              <a:rPr lang="en-US" sz="1600" dirty="0"/>
              <a:t>AI predicts discharge readiness and detects department overloads in real-time.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3004" y="2563123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SIMPLE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/>
          <a:p>
            <a:r>
              <a:rPr lang="en-US" sz="1600" dirty="0"/>
              <a:t>Nurses and staff receive mobile-friendly alerts and clear, explainable suggestions.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85899" y="4319431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CLINICALLY SAFE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/>
          <a:p>
            <a:r>
              <a:rPr lang="en-US" sz="1600" dirty="0"/>
              <a:t>Built with full transparency, data security, and real clinical input.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72630" y="4319431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IMMEDIATE IMPACT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/>
          <a:p>
            <a:r>
              <a:rPr lang="en-US" sz="1600" dirty="0"/>
              <a:t>Can reduce patient stay hours and free up beds starting from day one.</a:t>
            </a:r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MedAssist AI</a:t>
            </a:r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B0662666-1485-BB7D-FFBE-D3D217E69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853" y="-424291"/>
            <a:ext cx="3043644" cy="304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0" y="4156405"/>
            <a:ext cx="3139440" cy="1325563"/>
          </a:xfrm>
        </p:spPr>
        <p:txBody>
          <a:bodyPr/>
          <a:lstStyle/>
          <a:p>
            <a:r>
              <a:rPr lang="en-US" dirty="0"/>
              <a:t>PRODUCT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1530635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MONITORS HOSPITAL LOAD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/>
          <a:p>
            <a:r>
              <a:rPr lang="en-US" dirty="0"/>
              <a:t>Continuously tracks ward occupancy, staffing levels, and alerts on overload.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2630431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PREDICTS PATIENT DISCHARGES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2959856"/>
            <a:ext cx="5431971" cy="557950"/>
          </a:xfrm>
        </p:spPr>
        <p:txBody>
          <a:bodyPr/>
          <a:lstStyle/>
          <a:p>
            <a:r>
              <a:rPr lang="en-US" dirty="0"/>
              <a:t>Analyzes vitals, history, and treatments to flag patients likely ready to go home.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3730227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NOTIFIES THE RIGHT STAFF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4059652"/>
            <a:ext cx="5431971" cy="557950"/>
          </a:xfrm>
        </p:spPr>
        <p:txBody>
          <a:bodyPr/>
          <a:lstStyle/>
          <a:p>
            <a:r>
              <a:rPr lang="en-US" dirty="0"/>
              <a:t>Sends real-time alerts to nurses and doctors with explainable recommendations.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20106" y="4830024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INFORMS PATIENT FAMILIES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919680" y="5159449"/>
            <a:ext cx="5431971" cy="557950"/>
          </a:xfrm>
        </p:spPr>
        <p:txBody>
          <a:bodyPr/>
          <a:lstStyle/>
          <a:p>
            <a:r>
              <a:rPr lang="en-US" dirty="0"/>
              <a:t>Offers a secure, AI-powered chat that answers common status questions.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7E44CAC0-3B5A-49F6-A2CB-0BC80D111A8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/>
          <a:p>
            <a:r>
              <a:rPr lang="en-US" dirty="0"/>
              <a:t>MedAssist AI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747" y="633689"/>
            <a:ext cx="5111750" cy="557950"/>
          </a:xfrm>
        </p:spPr>
        <p:txBody>
          <a:bodyPr/>
          <a:lstStyle/>
          <a:p>
            <a:r>
              <a:rPr lang="en-US" dirty="0"/>
              <a:t>WHERE WE USE AI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ACA2A-6BBE-47CF-B76F-F56C9DBF7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A095E-DB05-47EC-A2D5-47398A4A0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/>
          <a:p>
            <a:r>
              <a:rPr lang="en-US" dirty="0"/>
              <a:t>MedAssist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AC68D8B-0616-3664-FF89-1D165631257C}"/>
              </a:ext>
            </a:extLst>
          </p:cNvPr>
          <p:cNvSpPr txBox="1">
            <a:spLocks/>
          </p:cNvSpPr>
          <p:nvPr/>
        </p:nvSpPr>
        <p:spPr>
          <a:xfrm>
            <a:off x="1205321" y="1683035"/>
            <a:ext cx="5433204" cy="36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DISCHARGE PREDICTION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A670E144-FE9E-D0CA-BC01-6D8946E476F6}"/>
              </a:ext>
            </a:extLst>
          </p:cNvPr>
          <p:cNvSpPr txBox="1">
            <a:spLocks/>
          </p:cNvSpPr>
          <p:nvPr/>
        </p:nvSpPr>
        <p:spPr>
          <a:xfrm>
            <a:off x="1204895" y="2012460"/>
            <a:ext cx="5431971" cy="557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Trained ML model analyzes vitals, history, and treatment response to flag readiness.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070E66C-6A13-5DFF-9008-032FCD40E531}"/>
              </a:ext>
            </a:extLst>
          </p:cNvPr>
          <p:cNvSpPr txBox="1">
            <a:spLocks/>
          </p:cNvSpPr>
          <p:nvPr/>
        </p:nvSpPr>
        <p:spPr>
          <a:xfrm>
            <a:off x="1205321" y="2782831"/>
            <a:ext cx="5433204" cy="365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STAFF REALLOCATION SUGGESTIONS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9203549A-AF53-F76E-FFCB-17F9AD566ABD}"/>
              </a:ext>
            </a:extLst>
          </p:cNvPr>
          <p:cNvSpPr txBox="1">
            <a:spLocks/>
          </p:cNvSpPr>
          <p:nvPr/>
        </p:nvSpPr>
        <p:spPr>
          <a:xfrm>
            <a:off x="1204895" y="3112256"/>
            <a:ext cx="5431971" cy="5579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AI detects overloaded wards and suggests where backup staff can be pulled from.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3DAFD477-A56E-7A45-E750-1EE70399746B}"/>
              </a:ext>
            </a:extLst>
          </p:cNvPr>
          <p:cNvSpPr txBox="1">
            <a:spLocks/>
          </p:cNvSpPr>
          <p:nvPr/>
        </p:nvSpPr>
        <p:spPr>
          <a:xfrm>
            <a:off x="1205321" y="3882627"/>
            <a:ext cx="5433204" cy="365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PATIENT FAMILY CHAT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1DADC9B0-9704-C149-B7F4-5BA265984FD4}"/>
              </a:ext>
            </a:extLst>
          </p:cNvPr>
          <p:cNvSpPr txBox="1">
            <a:spLocks/>
          </p:cNvSpPr>
          <p:nvPr/>
        </p:nvSpPr>
        <p:spPr>
          <a:xfrm>
            <a:off x="1204895" y="4212052"/>
            <a:ext cx="5431971" cy="557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LLM-based assistant answers common questions securely, using filtered EMR data.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9CA1243F-7E36-8DF6-978A-01F75A194895}"/>
              </a:ext>
            </a:extLst>
          </p:cNvPr>
          <p:cNvSpPr txBox="1">
            <a:spLocks/>
          </p:cNvSpPr>
          <p:nvPr/>
        </p:nvSpPr>
        <p:spPr>
          <a:xfrm>
            <a:off x="1203173" y="4982424"/>
            <a:ext cx="5433204" cy="365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EXPLAINABLE INSIGHTS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E7627F70-E8B2-A19C-764E-94850B7B165C}"/>
              </a:ext>
            </a:extLst>
          </p:cNvPr>
          <p:cNvSpPr txBox="1">
            <a:spLocks/>
          </p:cNvSpPr>
          <p:nvPr/>
        </p:nvSpPr>
        <p:spPr>
          <a:xfrm>
            <a:off x="1202747" y="5311848"/>
            <a:ext cx="5431971" cy="7703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All AI decisions are accompanied by visible rationale and supporting data based on past decisions and doctors' affirmations.</a:t>
            </a:r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1AB2FA7-1153-D659-5FA7-F3A87ACA1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447" y="1219200"/>
            <a:ext cx="4680856" cy="468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/>
          <a:lstStyle/>
          <a:p>
            <a:r>
              <a:rPr lang="en-US" dirty="0"/>
              <a:t>AI &amp; DATA ETHICS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2469515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Privacy by Design</a:t>
            </a:r>
            <a:endParaRPr lang="en-US" noProof="1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/>
          <a:p>
            <a:r>
              <a:rPr lang="en-US" dirty="0"/>
              <a:t>We work only with de-identified data - no personal identifiers used.</a:t>
            </a:r>
            <a:endParaRPr lang="en-US" noProof="1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3569311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Human-in-the-Loop</a:t>
            </a:r>
            <a:endParaRPr lang="en-US" noProof="1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/>
          <a:p>
            <a:r>
              <a:rPr lang="en-US" dirty="0"/>
              <a:t>The AI offers suggestions - final decisions stay with clinical staff.</a:t>
            </a:r>
            <a:endParaRPr lang="en-US" noProof="1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4669107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Doctor-Approved Approach</a:t>
            </a:r>
            <a:endParaRPr lang="en-US" noProof="1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/>
          <a:p>
            <a:r>
              <a:rPr lang="en-US" dirty="0"/>
              <a:t>Prof. Rosenberg confirmed that such a system is viable without patient identifiers.</a:t>
            </a:r>
            <a:endParaRPr lang="en-US" noProof="1"/>
          </a:p>
        </p:txBody>
      </p:sp>
      <p:sp>
        <p:nvSpPr>
          <p:cNvPr id="32" name="Date Placeholder 31">
            <a:extLst>
              <a:ext uri="{FF2B5EF4-FFF2-40B4-BE49-F238E27FC236}">
                <a16:creationId xmlns:a16="http://schemas.microsoft.com/office/drawing/2014/main" id="{D5DB19F8-B538-4965-BA90-ED372B99F5DC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/>
          <a:p>
            <a:r>
              <a:rPr lang="en-US" dirty="0"/>
              <a:t>MedAssist AI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695160" y="6356350"/>
            <a:ext cx="653143" cy="365125"/>
          </a:xfrm>
        </p:spPr>
        <p:txBody>
          <a:bodyPr/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92177"/>
            <a:ext cx="12192000" cy="1325563"/>
          </a:xfrm>
        </p:spPr>
        <p:txBody>
          <a:bodyPr/>
          <a:lstStyle/>
          <a:p>
            <a:r>
              <a:rPr lang="en-US" dirty="0"/>
              <a:t>MEET THE TEAM</a:t>
            </a:r>
          </a:p>
        </p:txBody>
      </p:sp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E287A61C-B7FB-4B69-97E7-7B7AFC8A5D3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/>
          <a:stretch/>
        </p:blipFill>
        <p:spPr>
          <a:xfrm>
            <a:off x="1487181" y="2886074"/>
            <a:ext cx="1845511" cy="1845511"/>
          </a:xfrm>
        </p:spPr>
      </p:pic>
      <p:pic>
        <p:nvPicPr>
          <p:cNvPr id="47" name="Picture Placeholder 46">
            <a:extLst>
              <a:ext uri="{FF2B5EF4-FFF2-40B4-BE49-F238E27FC236}">
                <a16:creationId xmlns:a16="http://schemas.microsoft.com/office/drawing/2014/main" id="{8AF5260A-2860-4F88-BA4D-70530D3E14A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/>
          <a:stretch/>
        </p:blipFill>
        <p:spPr>
          <a:xfrm>
            <a:off x="3836914" y="2886074"/>
            <a:ext cx="1845511" cy="1845511"/>
          </a:xfrm>
        </p:spPr>
      </p:pic>
      <p:pic>
        <p:nvPicPr>
          <p:cNvPr id="45" name="Picture Placeholder 44">
            <a:extLst>
              <a:ext uri="{FF2B5EF4-FFF2-40B4-BE49-F238E27FC236}">
                <a16:creationId xmlns:a16="http://schemas.microsoft.com/office/drawing/2014/main" id="{4442FA67-BF04-4E45-BFD9-78BF43789E0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/>
          <a:srcRect/>
          <a:stretch/>
        </p:blipFill>
        <p:spPr>
          <a:xfrm>
            <a:off x="6327578" y="2886074"/>
            <a:ext cx="1845511" cy="1845511"/>
          </a:xfrm>
        </p:spPr>
      </p:pic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F328CD15-EA0E-49AD-A3C6-5798A372AA5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/>
          <a:stretch/>
        </p:blipFill>
        <p:spPr>
          <a:xfrm>
            <a:off x="8747458" y="2886074"/>
            <a:ext cx="1845511" cy="1845511"/>
          </a:xfrm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BAD1FFF-8B97-4CD1-85E7-B7738EAD2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3248" y="5084524"/>
            <a:ext cx="2123743" cy="343061"/>
          </a:xfrm>
        </p:spPr>
        <p:txBody>
          <a:bodyPr/>
          <a:lstStyle/>
          <a:p>
            <a:r>
              <a:rPr lang="en-US" dirty="0"/>
              <a:t>Nitzan Ventura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0C8C8C1-99D8-4034-A628-DECEB703BA1D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692980" y="5099206"/>
            <a:ext cx="2135755" cy="343061"/>
          </a:xfrm>
        </p:spPr>
        <p:txBody>
          <a:bodyPr/>
          <a:lstStyle/>
          <a:p>
            <a:r>
              <a:rPr lang="en-US" dirty="0"/>
              <a:t>Noam Shabat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08CA58D6-00FD-4D81-A0F6-215C4D558912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183644" y="5099206"/>
            <a:ext cx="2123743" cy="343061"/>
          </a:xfrm>
        </p:spPr>
        <p:txBody>
          <a:bodyPr/>
          <a:lstStyle/>
          <a:p>
            <a:r>
              <a:rPr lang="en-US" dirty="0"/>
              <a:t>Shay Morad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60D37431-6A3A-47F6-A367-B5ADCF66AE37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603525" y="5084524"/>
            <a:ext cx="2123742" cy="343061"/>
          </a:xfrm>
        </p:spPr>
        <p:txBody>
          <a:bodyPr/>
          <a:lstStyle/>
          <a:p>
            <a:r>
              <a:rPr lang="en-US" dirty="0"/>
              <a:t>Samuel Hayat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76FA389-A54D-4E4B-81DA-DBA175D78FEC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487181" y="5464114"/>
            <a:ext cx="1845511" cy="343061"/>
          </a:xfrm>
        </p:spPr>
        <p:txBody>
          <a:bodyPr/>
          <a:lstStyle/>
          <a:p>
            <a:r>
              <a:rPr lang="en-US" dirty="0"/>
              <a:t>Computer Science B.Sc. Student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65786675-BFC6-4743-BFD3-D64691F771D8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836913" y="5478796"/>
            <a:ext cx="1855949" cy="343061"/>
          </a:xfrm>
        </p:spPr>
        <p:txBody>
          <a:bodyPr/>
          <a:lstStyle/>
          <a:p>
            <a:r>
              <a:rPr lang="en-US" dirty="0"/>
              <a:t>Computer Science B.Sc. Student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97062F49-F468-4EA6-B6BF-94BFF89FDCB7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327577" y="5478796"/>
            <a:ext cx="1845511" cy="343061"/>
          </a:xfrm>
        </p:spPr>
        <p:txBody>
          <a:bodyPr/>
          <a:lstStyle/>
          <a:p>
            <a:r>
              <a:rPr lang="en-US" dirty="0"/>
              <a:t>Computer Science B.Sc. Student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59D9F00A-8CF0-41E8-9BB6-3B8ECDA55D49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747458" y="5464114"/>
            <a:ext cx="1845510" cy="343061"/>
          </a:xfrm>
        </p:spPr>
        <p:txBody>
          <a:bodyPr/>
          <a:lstStyle/>
          <a:p>
            <a:r>
              <a:rPr lang="en-US" dirty="0"/>
              <a:t>Computer Science B.Sc. Student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F9CC1F-102C-49CC-B646-8E6826368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808A03-6EC3-48BE-9D18-5A746D092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MedAssist AI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868410-BE8A-4C98-9C72-20D0A2A6A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Placeholder 46">
            <a:extLst>
              <a:ext uri="{FF2B5EF4-FFF2-40B4-BE49-F238E27FC236}">
                <a16:creationId xmlns:a16="http://schemas.microsoft.com/office/drawing/2014/main" id="{EB57A598-8070-0ECB-3E92-E4FAF7E2A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6327577" y="2886072"/>
            <a:ext cx="1845511" cy="18455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8" name="Picture Placeholder 44">
            <a:extLst>
              <a:ext uri="{FF2B5EF4-FFF2-40B4-BE49-F238E27FC236}">
                <a16:creationId xmlns:a16="http://schemas.microsoft.com/office/drawing/2014/main" id="{2FEB6367-A124-99B1-ABB1-EF00450686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3839622" y="2886073"/>
            <a:ext cx="1845511" cy="18455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180624 Minimalist light sales pitch_Win32_v3" id="{6E94D4DF-24E6-4758-8701-2C20AC2BF2DD}" vid="{D9C778EE-A573-4D68-89BA-A3DB5F810EA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8B084D-D430-4822-B3CB-DEADB2E7A5F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11845F9-C5F4-4AA5-BA9E-EC2182E9148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5BFCE94-6EC9-4D8E-89B6-C22DE7AD70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</TotalTime>
  <Words>647</Words>
  <Application>Microsoft Office PowerPoint</Application>
  <PresentationFormat>מסך רחב</PresentationFormat>
  <Paragraphs>90</Paragraphs>
  <Slides>11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11</vt:i4>
      </vt:variant>
    </vt:vector>
  </HeadingPairs>
  <TitlesOfParts>
    <vt:vector size="15" baseType="lpstr">
      <vt:lpstr>Arial</vt:lpstr>
      <vt:lpstr>Calibri</vt:lpstr>
      <vt:lpstr>Tenorite</vt:lpstr>
      <vt:lpstr>Monoline</vt:lpstr>
      <vt:lpstr>Med-assist ai</vt:lpstr>
      <vt:lpstr>PROBLEM</vt:lpstr>
      <vt:lpstr>INSIGHTS FROM prof. Michael rosenberg</vt:lpstr>
      <vt:lpstr>SOLUTION</vt:lpstr>
      <vt:lpstr>PRODUCT OVERVIEW</vt:lpstr>
      <vt:lpstr>WHERE WE USE AI</vt:lpstr>
      <vt:lpstr>DEMO</vt:lpstr>
      <vt:lpstr>AI &amp; DATA ETHICS</vt:lpstr>
      <vt:lpstr>MEET THE TEAM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Shay Morad</dc:creator>
  <cp:lastModifiedBy>Shay Morad</cp:lastModifiedBy>
  <cp:revision>41</cp:revision>
  <dcterms:created xsi:type="dcterms:W3CDTF">2023-07-24T01:11:48Z</dcterms:created>
  <dcterms:modified xsi:type="dcterms:W3CDTF">2025-05-29T07:09:49Z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